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0"/>
  </p:notesMasterIdLst>
  <p:sldIdLst>
    <p:sldId id="292" r:id="rId2"/>
    <p:sldId id="260" r:id="rId3"/>
    <p:sldId id="385" r:id="rId4"/>
    <p:sldId id="392" r:id="rId5"/>
    <p:sldId id="393" r:id="rId6"/>
    <p:sldId id="394" r:id="rId7"/>
    <p:sldId id="262" r:id="rId8"/>
    <p:sldId id="263" r:id="rId9"/>
    <p:sldId id="297" r:id="rId10"/>
    <p:sldId id="388" r:id="rId11"/>
    <p:sldId id="391" r:id="rId12"/>
    <p:sldId id="266" r:id="rId13"/>
    <p:sldId id="265" r:id="rId14"/>
    <p:sldId id="267" r:id="rId15"/>
    <p:sldId id="384" r:id="rId16"/>
    <p:sldId id="314" r:id="rId17"/>
    <p:sldId id="315" r:id="rId18"/>
    <p:sldId id="316" r:id="rId19"/>
    <p:sldId id="277" r:id="rId20"/>
    <p:sldId id="325" r:id="rId21"/>
    <p:sldId id="381" r:id="rId22"/>
    <p:sldId id="264" r:id="rId23"/>
    <p:sldId id="317" r:id="rId24"/>
    <p:sldId id="318" r:id="rId25"/>
    <p:sldId id="395" r:id="rId26"/>
    <p:sldId id="298" r:id="rId27"/>
    <p:sldId id="299" r:id="rId28"/>
    <p:sldId id="319" r:id="rId29"/>
    <p:sldId id="278" r:id="rId30"/>
    <p:sldId id="320" r:id="rId31"/>
    <p:sldId id="321" r:id="rId32"/>
    <p:sldId id="322" r:id="rId33"/>
    <p:sldId id="324" r:id="rId34"/>
    <p:sldId id="279" r:id="rId35"/>
    <p:sldId id="280" r:id="rId36"/>
    <p:sldId id="323" r:id="rId37"/>
    <p:sldId id="326" r:id="rId38"/>
    <p:sldId id="339" r:id="rId39"/>
    <p:sldId id="340" r:id="rId40"/>
    <p:sldId id="284" r:id="rId41"/>
    <p:sldId id="341" r:id="rId42"/>
    <p:sldId id="342" r:id="rId43"/>
    <p:sldId id="343" r:id="rId44"/>
    <p:sldId id="344" r:id="rId45"/>
    <p:sldId id="328" r:id="rId46"/>
    <p:sldId id="329" r:id="rId47"/>
    <p:sldId id="330" r:id="rId48"/>
    <p:sldId id="331" r:id="rId49"/>
    <p:sldId id="333" r:id="rId50"/>
    <p:sldId id="334" r:id="rId51"/>
    <p:sldId id="335" r:id="rId52"/>
    <p:sldId id="336" r:id="rId53"/>
    <p:sldId id="337" r:id="rId54"/>
    <p:sldId id="338" r:id="rId55"/>
    <p:sldId id="327" r:id="rId56"/>
    <p:sldId id="345" r:id="rId57"/>
    <p:sldId id="346" r:id="rId58"/>
    <p:sldId id="347" r:id="rId59"/>
    <p:sldId id="386" r:id="rId60"/>
    <p:sldId id="348" r:id="rId61"/>
    <p:sldId id="349" r:id="rId62"/>
    <p:sldId id="350" r:id="rId63"/>
    <p:sldId id="351" r:id="rId64"/>
    <p:sldId id="390" r:id="rId65"/>
    <p:sldId id="352" r:id="rId66"/>
    <p:sldId id="389" r:id="rId67"/>
    <p:sldId id="382" r:id="rId68"/>
    <p:sldId id="387" r:id="rId69"/>
    <p:sldId id="367" r:id="rId70"/>
    <p:sldId id="366" r:id="rId71"/>
    <p:sldId id="368" r:id="rId72"/>
    <p:sldId id="353" r:id="rId73"/>
    <p:sldId id="354" r:id="rId74"/>
    <p:sldId id="355" r:id="rId75"/>
    <p:sldId id="357" r:id="rId76"/>
    <p:sldId id="358" r:id="rId77"/>
    <p:sldId id="359" r:id="rId78"/>
    <p:sldId id="360" r:id="rId79"/>
    <p:sldId id="361" r:id="rId80"/>
    <p:sldId id="362" r:id="rId81"/>
    <p:sldId id="363" r:id="rId82"/>
    <p:sldId id="364" r:id="rId83"/>
    <p:sldId id="365" r:id="rId84"/>
    <p:sldId id="383" r:id="rId85"/>
    <p:sldId id="305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8" r:id="rId94"/>
    <p:sldId id="376" r:id="rId95"/>
    <p:sldId id="377" r:id="rId96"/>
    <p:sldId id="379" r:id="rId97"/>
    <p:sldId id="380" r:id="rId98"/>
    <p:sldId id="313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9" autoAdjust="0"/>
    <p:restoredTop sz="87346" autoAdjust="0"/>
  </p:normalViewPr>
  <p:slideViewPr>
    <p:cSldViewPr snapToGrid="0">
      <p:cViewPr varScale="1">
        <p:scale>
          <a:sx n="137" d="100"/>
          <a:sy n="137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4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77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58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7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61980" y="402803"/>
            <a:ext cx="11868040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791005" y="30787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33" y="50229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52" y="51953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125" y="58059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820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D90DC8-444B-467A-A51F-0B928DDAB662}"/>
              </a:ext>
            </a:extLst>
          </p:cNvPr>
          <p:cNvSpPr/>
          <p:nvPr/>
        </p:nvSpPr>
        <p:spPr>
          <a:xfrm>
            <a:off x="796413" y="673509"/>
            <a:ext cx="10599175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3B41D-E33A-4309-942B-E9CF0F6E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F1D2CE-432A-458F-BF4A-AFCC6F0E7905}"/>
              </a:ext>
            </a:extLst>
          </p:cNvPr>
          <p:cNvSpPr/>
          <p:nvPr/>
        </p:nvSpPr>
        <p:spPr>
          <a:xfrm>
            <a:off x="796413" y="2514547"/>
            <a:ext cx="10599175" cy="1371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9D61F-FB05-4BBD-B56D-E3A9C57B1A4B}"/>
              </a:ext>
            </a:extLst>
          </p:cNvPr>
          <p:cNvSpPr/>
          <p:nvPr/>
        </p:nvSpPr>
        <p:spPr>
          <a:xfrm>
            <a:off x="796412" y="4355585"/>
            <a:ext cx="10599175" cy="1371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157DB8-D3B2-4B0E-9990-6A1145E0994F}"/>
              </a:ext>
            </a:extLst>
          </p:cNvPr>
          <p:cNvSpPr/>
          <p:nvPr/>
        </p:nvSpPr>
        <p:spPr>
          <a:xfrm>
            <a:off x="983226" y="855405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PersonController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FB319-DAD8-41F5-BDA1-5E27CCEAB8C0}"/>
              </a:ext>
            </a:extLst>
          </p:cNvPr>
          <p:cNvSpPr/>
          <p:nvPr/>
        </p:nvSpPr>
        <p:spPr>
          <a:xfrm>
            <a:off x="6194325" y="855404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StudentController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BA5458-B5F9-4296-9DA2-EE518ABD4ACD}"/>
              </a:ext>
            </a:extLst>
          </p:cNvPr>
          <p:cNvSpPr/>
          <p:nvPr/>
        </p:nvSpPr>
        <p:spPr>
          <a:xfrm>
            <a:off x="983226" y="2711142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PersonService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945676-7754-477A-9396-72B8BBB997EF}"/>
              </a:ext>
            </a:extLst>
          </p:cNvPr>
          <p:cNvSpPr/>
          <p:nvPr/>
        </p:nvSpPr>
        <p:spPr>
          <a:xfrm>
            <a:off x="6194325" y="2711141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StudentService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18DDB0-297C-418D-A21E-1C397D8520A9}"/>
              </a:ext>
            </a:extLst>
          </p:cNvPr>
          <p:cNvSpPr/>
          <p:nvPr/>
        </p:nvSpPr>
        <p:spPr>
          <a:xfrm>
            <a:off x="983226" y="4552179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PersonRepository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5DD4EA-4CE3-402E-A0CA-DB3AF07A8585}"/>
              </a:ext>
            </a:extLst>
          </p:cNvPr>
          <p:cNvSpPr/>
          <p:nvPr/>
        </p:nvSpPr>
        <p:spPr>
          <a:xfrm>
            <a:off x="6194325" y="4552178"/>
            <a:ext cx="5014451" cy="9930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StudentRepository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DEC91C-0959-42E6-A04C-EA18E27226B6}"/>
              </a:ext>
            </a:extLst>
          </p:cNvPr>
          <p:cNvSpPr/>
          <p:nvPr/>
        </p:nvSpPr>
        <p:spPr>
          <a:xfrm>
            <a:off x="1145458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14F37-0D2F-479F-9DD1-B90AB43A02D4}"/>
              </a:ext>
            </a:extLst>
          </p:cNvPr>
          <p:cNvSpPr/>
          <p:nvPr/>
        </p:nvSpPr>
        <p:spPr>
          <a:xfrm>
            <a:off x="2546558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30ABAB-6D71-4DE7-9528-437D3177639E}"/>
              </a:ext>
            </a:extLst>
          </p:cNvPr>
          <p:cNvSpPr/>
          <p:nvPr/>
        </p:nvSpPr>
        <p:spPr>
          <a:xfrm>
            <a:off x="3937823" y="1337187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4FDE9B-76F6-409F-9495-A2C3D3BF0A63}"/>
              </a:ext>
            </a:extLst>
          </p:cNvPr>
          <p:cNvSpPr/>
          <p:nvPr/>
        </p:nvSpPr>
        <p:spPr>
          <a:xfrm>
            <a:off x="6356557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F7A6B4-7338-4369-ADBA-36310BB6E93C}"/>
              </a:ext>
            </a:extLst>
          </p:cNvPr>
          <p:cNvSpPr/>
          <p:nvPr/>
        </p:nvSpPr>
        <p:spPr>
          <a:xfrm>
            <a:off x="7757657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Enroll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6E95BF-3621-4939-84C5-AA5079391FD1}"/>
              </a:ext>
            </a:extLst>
          </p:cNvPr>
          <p:cNvSpPr/>
          <p:nvPr/>
        </p:nvSpPr>
        <p:spPr>
          <a:xfrm>
            <a:off x="9148922" y="1334886"/>
            <a:ext cx="1204452" cy="36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2BB3E9-E97C-463B-9B93-E78A6D203AC7}"/>
              </a:ext>
            </a:extLst>
          </p:cNvPr>
          <p:cNvSpPr/>
          <p:nvPr/>
        </p:nvSpPr>
        <p:spPr>
          <a:xfrm>
            <a:off x="1145458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445897-53A8-44E2-9C09-2122E00622F2}"/>
              </a:ext>
            </a:extLst>
          </p:cNvPr>
          <p:cNvSpPr/>
          <p:nvPr/>
        </p:nvSpPr>
        <p:spPr>
          <a:xfrm>
            <a:off x="2546558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83FB5C-35B0-47FE-AA20-1A96D51D3091}"/>
              </a:ext>
            </a:extLst>
          </p:cNvPr>
          <p:cNvSpPr/>
          <p:nvPr/>
        </p:nvSpPr>
        <p:spPr>
          <a:xfrm>
            <a:off x="3937823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245CC1-59CA-443C-999B-5685613B1706}"/>
              </a:ext>
            </a:extLst>
          </p:cNvPr>
          <p:cNvSpPr/>
          <p:nvPr/>
        </p:nvSpPr>
        <p:spPr>
          <a:xfrm>
            <a:off x="6356557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CF29B3-355A-4038-AED4-27205CE44CCB}"/>
              </a:ext>
            </a:extLst>
          </p:cNvPr>
          <p:cNvSpPr/>
          <p:nvPr/>
        </p:nvSpPr>
        <p:spPr>
          <a:xfrm>
            <a:off x="7757657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Enroll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A5FFCB-3AEB-4A0D-B15F-F852FAE040F2}"/>
              </a:ext>
            </a:extLst>
          </p:cNvPr>
          <p:cNvSpPr/>
          <p:nvPr/>
        </p:nvSpPr>
        <p:spPr>
          <a:xfrm>
            <a:off x="9148922" y="3190567"/>
            <a:ext cx="1204452" cy="3687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BC2638-CED3-4F52-994C-69C6FB6795C8}"/>
              </a:ext>
            </a:extLst>
          </p:cNvPr>
          <p:cNvSpPr/>
          <p:nvPr/>
        </p:nvSpPr>
        <p:spPr>
          <a:xfrm>
            <a:off x="1145458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0BE416-E249-4B4E-9B05-415A76B8EBD2}"/>
              </a:ext>
            </a:extLst>
          </p:cNvPr>
          <p:cNvSpPr/>
          <p:nvPr/>
        </p:nvSpPr>
        <p:spPr>
          <a:xfrm>
            <a:off x="2546558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5E7638-0D0C-4AB8-86D9-940D41566703}"/>
              </a:ext>
            </a:extLst>
          </p:cNvPr>
          <p:cNvSpPr/>
          <p:nvPr/>
        </p:nvSpPr>
        <p:spPr>
          <a:xfrm>
            <a:off x="3937823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8617E1-D779-459F-AC03-6CE5C41078A8}"/>
              </a:ext>
            </a:extLst>
          </p:cNvPr>
          <p:cNvSpPr/>
          <p:nvPr/>
        </p:nvSpPr>
        <p:spPr>
          <a:xfrm>
            <a:off x="6356557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89ED1-0EBC-4479-B96C-E4E57935B4F9}"/>
              </a:ext>
            </a:extLst>
          </p:cNvPr>
          <p:cNvSpPr/>
          <p:nvPr/>
        </p:nvSpPr>
        <p:spPr>
          <a:xfrm>
            <a:off x="7757657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3073DB-07F9-46B2-8E0A-8ADB132168E7}"/>
              </a:ext>
            </a:extLst>
          </p:cNvPr>
          <p:cNvSpPr/>
          <p:nvPr/>
        </p:nvSpPr>
        <p:spPr>
          <a:xfrm>
            <a:off x="9148922" y="5024284"/>
            <a:ext cx="1204452" cy="3687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1A707C-C790-4A5E-A757-8FB28EC2A7A8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>
            <a:off x="1747684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9CEAC5-3422-43FB-A86F-FF440F5063E9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>
            <a:off x="3148784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084B60-0BA3-4023-AB6E-742B330B3F1E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4540049" y="1705897"/>
            <a:ext cx="0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952A5D-C776-48AE-B2CD-1BE099BFBB9F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6958783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5FAB552-5BE5-4D44-A8D7-11197F4E38BB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8359883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6B5986-294A-4D78-8E71-57A69490878B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9751148" y="1703596"/>
            <a:ext cx="0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A6F29FB-722D-46E1-8672-06468A5A6AB6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1747684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861A794-85BB-4251-A641-6C5F8D758823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3148784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2CEAB4-B854-4EB0-90D2-DE09655CB543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>
            <a:off x="3148784" y="3559277"/>
            <a:ext cx="1391265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F785E1-53C8-437D-BA19-E6A6D3D6EA52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4540049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B51825B-6DD5-4557-8E38-0746F4537FB9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 flipH="1">
            <a:off x="1747684" y="3559277"/>
            <a:ext cx="5211099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8606E71-E787-43E1-B48E-EFEA90FE84F3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>
            <a:off x="6958783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EF20C39-0F4F-4843-B6BE-66BE85A40FA9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>
          <a:xfrm>
            <a:off x="8359883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DD65235-9E0A-4487-8C82-EBB37F62F6A7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1747684" y="3559277"/>
            <a:ext cx="6612199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10690CC-749B-402F-B3D2-612EFD7740CC}"/>
              </a:ext>
            </a:extLst>
          </p:cNvPr>
          <p:cNvCxnSpPr>
            <a:cxnSpLocks/>
            <a:stCxn id="24" idx="2"/>
            <a:endCxn id="31" idx="0"/>
          </p:cNvCxnSpPr>
          <p:nvPr/>
        </p:nvCxnSpPr>
        <p:spPr>
          <a:xfrm>
            <a:off x="8359883" y="3559277"/>
            <a:ext cx="1391265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7B919AE-DBC6-4835-853E-4E813ECAF9CD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9751148" y="3559277"/>
            <a:ext cx="0" cy="146500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2CE8248-656F-49AA-8C05-788093E13A64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flipH="1">
            <a:off x="1747684" y="1703596"/>
            <a:ext cx="5211099" cy="1486971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8DAE63-2BAF-4DB3-8CD9-3D4226FDA241}"/>
              </a:ext>
            </a:extLst>
          </p:cNvPr>
          <p:cNvCxnSpPr>
            <a:cxnSpLocks/>
            <a:stCxn id="16" idx="2"/>
            <a:endCxn id="25" idx="0"/>
          </p:cNvCxnSpPr>
          <p:nvPr/>
        </p:nvCxnSpPr>
        <p:spPr>
          <a:xfrm>
            <a:off x="4540049" y="1705897"/>
            <a:ext cx="5211099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CC3F08-7B49-4A79-AA88-FB704EC807BD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>
            <a:off x="4540049" y="1705897"/>
            <a:ext cx="3819834" cy="148467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9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Characteristics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301948" y="1772041"/>
            <a:ext cx="5181600" cy="4351338"/>
          </a:xfrm>
        </p:spPr>
        <p:txBody>
          <a:bodyPr/>
          <a:lstStyle/>
          <a:p>
            <a:r>
              <a:rPr lang="en-US" dirty="0"/>
              <a:t>Safe</a:t>
            </a:r>
          </a:p>
          <a:p>
            <a:r>
              <a:rPr lang="en-US" dirty="0"/>
              <a:t>Idempotent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Unsafe</a:t>
            </a:r>
          </a:p>
          <a:p>
            <a:r>
              <a:rPr lang="en-US" dirty="0"/>
              <a:t>Not idempotent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201008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CQRS: Two models where once there was one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0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to the Rescue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76" y="1825625"/>
            <a:ext cx="8728048" cy="435133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86465" y="2150076"/>
            <a:ext cx="5799438" cy="155695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34184" y="2578443"/>
            <a:ext cx="201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Queries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86465" y="4098326"/>
            <a:ext cx="5799438" cy="30891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34183" y="3960397"/>
            <a:ext cx="3599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187182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Axes of change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9816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View Unapproved Invoices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71351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Approve Invoice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32886" y="1795849"/>
            <a:ext cx="823784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Reject Invoice</a:t>
            </a:r>
          </a:p>
        </p:txBody>
      </p:sp>
    </p:spTree>
    <p:extLst>
      <p:ext uri="{BB962C8B-B14F-4D97-AF65-F5344CB8AC3E}">
        <p14:creationId xmlns:p14="http://schemas.microsoft.com/office/powerpoint/2010/main" val="29241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33C290-D052-4B7F-9F50-4A9B825F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Vertical Slice Architecture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Model and organize application architecture around axes of change, vertical slices</a:t>
            </a:r>
            <a:endParaRPr lang="en-US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B9BE4F-A2AD-4262-8944-A6B5B13E4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8F44-1320-4AF1-B4C5-743EE92F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6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C6CA06-C34D-4416-8651-C4973EE5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483A13-4EBE-44A0-A5C8-F5E7DC3BE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69A0D-F372-4708-B53D-A3384A53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58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code to single place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6F78C-CBB7-4C48-9663-18E2D01D4530}"/>
              </a:ext>
            </a:extLst>
          </p:cNvPr>
          <p:cNvSpPr/>
          <p:nvPr/>
        </p:nvSpPr>
        <p:spPr>
          <a:xfrm>
            <a:off x="442762" y="224685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2957D-B50A-478A-BD55-E9A5F4652F29}"/>
              </a:ext>
            </a:extLst>
          </p:cNvPr>
          <p:cNvSpPr/>
          <p:nvPr/>
        </p:nvSpPr>
        <p:spPr>
          <a:xfrm>
            <a:off x="3497178" y="268641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ACDA3-AAEA-4E8E-9A6D-B00183CD1AD2}"/>
              </a:ext>
            </a:extLst>
          </p:cNvPr>
          <p:cNvSpPr/>
          <p:nvPr/>
        </p:nvSpPr>
        <p:spPr>
          <a:xfrm>
            <a:off x="1110114" y="410934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B48720-B8F7-4B2F-8566-5CE45404CE21}"/>
              </a:ext>
            </a:extLst>
          </p:cNvPr>
          <p:cNvSpPr/>
          <p:nvPr/>
        </p:nvSpPr>
        <p:spPr>
          <a:xfrm>
            <a:off x="3749040" y="5018932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6867626" y="2040556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7275095" y="2419150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9287577" y="2419150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7275094" y="3993114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9288379" y="3993114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8E3B-02CF-4596-9417-57A837A4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service methods to classes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91C2F-BA49-424C-87A4-ED02B2CBA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BE304-7211-4F26-93CA-7AE6DAA49B36}"/>
              </a:ext>
            </a:extLst>
          </p:cNvPr>
          <p:cNvSpPr/>
          <p:nvPr/>
        </p:nvSpPr>
        <p:spPr>
          <a:xfrm>
            <a:off x="838200" y="1958740"/>
            <a:ext cx="3690486" cy="4456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Invoice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3A436-A039-4F6C-9EF3-B1C1A8B0DD04}"/>
              </a:ext>
            </a:extLst>
          </p:cNvPr>
          <p:cNvSpPr/>
          <p:nvPr/>
        </p:nvSpPr>
        <p:spPr>
          <a:xfrm>
            <a:off x="1078430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Approve()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D7C16-4172-4D66-A80D-47AD0AFBE261}"/>
              </a:ext>
            </a:extLst>
          </p:cNvPr>
          <p:cNvSpPr/>
          <p:nvPr/>
        </p:nvSpPr>
        <p:spPr>
          <a:xfrm>
            <a:off x="1078430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Reject()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9A41E-A9F9-44C4-AE35-88518023CD33}"/>
              </a:ext>
            </a:extLst>
          </p:cNvPr>
          <p:cNvSpPr/>
          <p:nvPr/>
        </p:nvSpPr>
        <p:spPr>
          <a:xfrm>
            <a:off x="1078429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void Flag()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95307-4625-4303-84BB-3C5854733754}"/>
              </a:ext>
            </a:extLst>
          </p:cNvPr>
          <p:cNvSpPr/>
          <p:nvPr/>
        </p:nvSpPr>
        <p:spPr>
          <a:xfrm>
            <a:off x="7395811" y="2545882"/>
            <a:ext cx="3210025" cy="1121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ApproveInvoice</a:t>
            </a:r>
            <a:r>
              <a:rPr lang="en-US" dirty="0"/>
              <a:t> {}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95BF0-B8EF-42A3-BC8E-004B2B88DF7C}"/>
              </a:ext>
            </a:extLst>
          </p:cNvPr>
          <p:cNvSpPr/>
          <p:nvPr/>
        </p:nvSpPr>
        <p:spPr>
          <a:xfrm>
            <a:off x="7395811" y="3873032"/>
            <a:ext cx="3210025" cy="1121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RejectInvoice</a:t>
            </a:r>
            <a:r>
              <a:rPr lang="en-US" dirty="0"/>
              <a:t> {}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310B0-8918-4988-A6E2-ADFE335C11E0}"/>
              </a:ext>
            </a:extLst>
          </p:cNvPr>
          <p:cNvSpPr/>
          <p:nvPr/>
        </p:nvSpPr>
        <p:spPr>
          <a:xfrm>
            <a:off x="7395810" y="5200182"/>
            <a:ext cx="3210025" cy="1121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FlagInvoice</a:t>
            </a:r>
            <a:r>
              <a:rPr lang="en-US" dirty="0"/>
              <a:t> {}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6095E-0616-4325-B052-7633B3C7834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288455" y="31065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089357-C615-4535-A281-337EB11D9D3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288455" y="443370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2FC708-D6C5-406D-8550-A889C4E9391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288454" y="5760854"/>
            <a:ext cx="310735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0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950840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IRequest&lt;T&gt;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IRequest</a:t>
            </a:r>
          </a:p>
          <a:p>
            <a:pPr algn="ctr"/>
            <a:r>
              <a:rPr lang="en-US" sz="2000" dirty="0"/>
              <a:t>Handler</a:t>
            </a:r>
          </a:p>
          <a:p>
            <a:pPr algn="ctr"/>
            <a:r>
              <a:rPr lang="en-US" sz="2000" dirty="0"/>
              <a:t>&lt;TRequest, TResponse&gt;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TResponse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874567-D190-4550-85AB-C171BDD8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D07F5-EDB5-49F6-B67D-035EDB05A396}"/>
              </a:ext>
            </a:extLst>
          </p:cNvPr>
          <p:cNvSpPr txBox="1"/>
          <p:nvPr/>
        </p:nvSpPr>
        <p:spPr>
          <a:xfrm>
            <a:off x="4045974" y="4597515"/>
            <a:ext cx="4881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Task&lt;TResponse&gt; Handle(</a:t>
            </a:r>
          </a:p>
          <a:p>
            <a:r>
              <a:rPr lang="en-US" sz="2400" dirty="0"/>
              <a:t>   TRequest request) {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27647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E608-E99D-46F9-B6AF-ADBBC793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710AE-CCF6-49B2-92C3-88EE9B6B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1D427-3914-4541-B1FE-E3CA0FFC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16" y="1968758"/>
            <a:ext cx="9564303" cy="358884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FBD870-3917-4586-AF15-4AA82D42D783}"/>
              </a:ext>
            </a:extLst>
          </p:cNvPr>
          <p:cNvSpPr/>
          <p:nvPr/>
        </p:nvSpPr>
        <p:spPr>
          <a:xfrm>
            <a:off x="1313848" y="4134051"/>
            <a:ext cx="4658628" cy="52457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and Queries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8F3AB57-150B-4755-A29B-A76C20EC5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38B04-7199-485A-9B98-D56E30AA03F7}"/>
              </a:ext>
            </a:extLst>
          </p:cNvPr>
          <p:cNvSpPr/>
          <p:nvPr/>
        </p:nvSpPr>
        <p:spPr>
          <a:xfrm>
            <a:off x="6301948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AFE1B-FE0D-4D83-8D10-ECA00C26DA81}"/>
              </a:ext>
            </a:extLst>
          </p:cNvPr>
          <p:cNvSpPr/>
          <p:nvPr/>
        </p:nvSpPr>
        <p:spPr>
          <a:xfrm>
            <a:off x="8124331" y="2061812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986DF-4B99-4841-B525-82D775260161}"/>
              </a:ext>
            </a:extLst>
          </p:cNvPr>
          <p:cNvSpPr/>
          <p:nvPr/>
        </p:nvSpPr>
        <p:spPr>
          <a:xfrm>
            <a:off x="9946714" y="2061811"/>
            <a:ext cx="1307885" cy="967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1DA4D-BF13-4ED9-BD7E-9A540109FA9B}"/>
              </a:ext>
            </a:extLst>
          </p:cNvPr>
          <p:cNvSpPr/>
          <p:nvPr/>
        </p:nvSpPr>
        <p:spPr>
          <a:xfrm>
            <a:off x="6301948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67D369-CFCE-432E-BD8E-CDE88BE48640}"/>
              </a:ext>
            </a:extLst>
          </p:cNvPr>
          <p:cNvSpPr/>
          <p:nvPr/>
        </p:nvSpPr>
        <p:spPr>
          <a:xfrm>
            <a:off x="8124331" y="4784157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F87167-B874-4FDA-B6A6-C40C68138150}"/>
              </a:ext>
            </a:extLst>
          </p:cNvPr>
          <p:cNvSpPr/>
          <p:nvPr/>
        </p:nvSpPr>
        <p:spPr>
          <a:xfrm>
            <a:off x="9946714" y="4784156"/>
            <a:ext cx="1307885" cy="9673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E90AF2-7803-4844-9627-DFCEA624AD8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7609833" y="2545492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2C2855-49B0-48B0-B1EF-AF2DB5D603D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9432216" y="2545491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6F9BB-DB0F-4A32-8426-7798A6CA3A8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609833" y="5267837"/>
            <a:ext cx="5144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3DADBE-CB4C-4B4B-B087-438D297DA92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9432216" y="5267836"/>
            <a:ext cx="51449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7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A57-61A6-4226-91DF-83EEEF33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One model in, one model 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F24BA-4BF3-4285-895C-908E58FA3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5FE0C-8C41-4426-96A8-E00FD32A7E02}"/>
              </a:ext>
            </a:extLst>
          </p:cNvPr>
          <p:cNvSpPr/>
          <p:nvPr/>
        </p:nvSpPr>
        <p:spPr>
          <a:xfrm>
            <a:off x="1980205" y="2037179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1BD3B-2FAE-4F29-9246-2EDB874B1AA4}"/>
              </a:ext>
            </a:extLst>
          </p:cNvPr>
          <p:cNvSpPr/>
          <p:nvPr/>
        </p:nvSpPr>
        <p:spPr>
          <a:xfrm>
            <a:off x="5044247" y="2037181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93D12-4962-43B2-8864-011742D76196}"/>
              </a:ext>
            </a:extLst>
          </p:cNvPr>
          <p:cNvSpPr/>
          <p:nvPr/>
        </p:nvSpPr>
        <p:spPr>
          <a:xfrm>
            <a:off x="8430735" y="2037180"/>
            <a:ext cx="1576330" cy="1250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915F18-A0BB-4635-BA56-3CA1289C9487}"/>
              </a:ext>
            </a:extLst>
          </p:cNvPr>
          <p:cNvSpPr/>
          <p:nvPr/>
        </p:nvSpPr>
        <p:spPr>
          <a:xfrm>
            <a:off x="1980205" y="4759524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AD176-E832-40C7-BCE3-4FB88B96D087}"/>
              </a:ext>
            </a:extLst>
          </p:cNvPr>
          <p:cNvSpPr/>
          <p:nvPr/>
        </p:nvSpPr>
        <p:spPr>
          <a:xfrm>
            <a:off x="5044247" y="4759526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Handler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D96F0-62E2-460D-A2BA-F6B7FCF43750}"/>
              </a:ext>
            </a:extLst>
          </p:cNvPr>
          <p:cNvSpPr/>
          <p:nvPr/>
        </p:nvSpPr>
        <p:spPr>
          <a:xfrm>
            <a:off x="8430735" y="4759525"/>
            <a:ext cx="1576330" cy="1250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367B6-1B39-4276-B9E8-796EAE3423C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56535" y="2662346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20E18B-8166-4867-AD8E-4505D8E0027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620577" y="2662347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FE8BFC-CBDD-40A6-BA9C-3DBEF91EA66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56535" y="5384691"/>
            <a:ext cx="1487712" cy="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3756A-FD5A-4227-B419-88A5874F0E0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20577" y="5384692"/>
            <a:ext cx="181015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09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EABF-51C0-435F-8AD1-058BAFF4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3739416" y="2069432"/>
            <a:ext cx="4432433" cy="35613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4146885" y="2448026"/>
            <a:ext cx="1674795" cy="12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6159367" y="2448026"/>
            <a:ext cx="1674795" cy="12512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4146884" y="4021990"/>
            <a:ext cx="1674795" cy="12512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6160169" y="4021990"/>
            <a:ext cx="1674795" cy="12512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927D3-951D-4CB5-8C1A-81E732F4D9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20792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2A0FD6-FA86-4F04-A579-4E79944F8B6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171849" y="3850105"/>
            <a:ext cx="221862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B56F1B-8FD7-4152-AEA6-0837B6DE63A7}"/>
              </a:ext>
            </a:extLst>
          </p:cNvPr>
          <p:cNvSpPr txBox="1"/>
          <p:nvPr/>
        </p:nvSpPr>
        <p:spPr>
          <a:xfrm>
            <a:off x="1481489" y="3329978"/>
            <a:ext cx="1641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724D5-9F03-4312-A4C6-953540E59C4B}"/>
              </a:ext>
            </a:extLst>
          </p:cNvPr>
          <p:cNvSpPr txBox="1"/>
          <p:nvPr/>
        </p:nvSpPr>
        <p:spPr>
          <a:xfrm>
            <a:off x="8317032" y="3329978"/>
            <a:ext cx="207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5326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change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492" y="1402999"/>
            <a:ext cx="4646951" cy="53108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3004" y="2953062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43004" y="3675088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3004" y="4904281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3004" y="5144125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61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Collapsing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9993" y="1825625"/>
            <a:ext cx="6892013" cy="4351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05272" y="1690688"/>
            <a:ext cx="2029968" cy="449008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023616" y="4142232"/>
            <a:ext cx="2307336" cy="365760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32048" y="4642928"/>
            <a:ext cx="2566416" cy="1318959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Collapsing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487" y="2096294"/>
            <a:ext cx="89630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1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8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526" y="1825625"/>
            <a:ext cx="7910947" cy="4351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062334" y="1690688"/>
            <a:ext cx="5989139" cy="37795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“DDD”-style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9730" y="1579757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9730" y="2852503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Services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9730" y="4125249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9730" y="5397995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3DF30-CD68-4D73-8D53-632983A8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0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DED9AF-E330-4045-9C26-C25E3D5C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Queries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CD660-673B-4E86-8BB3-BAB91E4F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6CB83-4D22-4C26-8D10-149208C8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1" y="2328815"/>
            <a:ext cx="9097478" cy="259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9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0A77-8B07-4B09-B596-CD173EE1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Queries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1451-147C-4E0A-8D4D-62CD6FD1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F099C-2BA0-4666-8080-CD56C7DF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71" y="1930302"/>
            <a:ext cx="9699057" cy="36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93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B9DF-99E3-4879-883F-B2E31BF0C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Paging/Sorting/Filtering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6955D-3B00-4368-A22F-713451EC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89B82-D7B4-4713-B527-54DD172E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8" y="1874485"/>
            <a:ext cx="8929036" cy="37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38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035745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035745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035745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0656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1660359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F5FA-90A6-4FAB-8951-005939E852E2}"/>
              </a:ext>
            </a:extLst>
          </p:cNvPr>
          <p:cNvSpPr/>
          <p:nvPr/>
        </p:nvSpPr>
        <p:spPr>
          <a:xfrm>
            <a:off x="8692415" y="4661669"/>
            <a:ext cx="2545882" cy="20598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8558F0-7296-4FB7-AD27-CF73C56C3A3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9965356" y="4095551"/>
            <a:ext cx="1" cy="5661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9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775" y="1825625"/>
            <a:ext cx="6488450" cy="43513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51775" y="1690688"/>
            <a:ext cx="2799517" cy="45290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866765" y="5858995"/>
            <a:ext cx="4118651" cy="45290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outputs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749" y="1825625"/>
            <a:ext cx="7798501" cy="435133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700603" y="2743200"/>
            <a:ext cx="1708879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700603" y="3410288"/>
            <a:ext cx="2038663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700602" y="4126537"/>
            <a:ext cx="2278506" cy="434715"/>
          </a:xfrm>
          <a:prstGeom prst="round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A6F1-D66B-4608-96BB-A14CA3B0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A1B40-7E39-4FC4-89D8-643C2D2E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15AE7-007A-4AC7-ACC0-5327C4CEF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722" y="1911495"/>
            <a:ext cx="9660556" cy="33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57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9331-DBC7-4512-88D7-D16FEB83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0F287-9D2E-4882-8228-E36CB9BC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11E42-029C-45C5-B0D8-CFCCA677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82" y="1566317"/>
            <a:ext cx="7955036" cy="47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9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Query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3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1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AutoMapper</a:t>
            </a:r>
            <a:r>
              <a:rPr lang="en-US" dirty="0"/>
              <a:t>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3026F-3D20-40D6-94A8-900EE4AA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56272"/>
            <a:ext cx="10515600" cy="27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7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73BBE-946A-4F5C-91CC-0453AB80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 descr="Hexagonal architecture (software) - Wikipedia">
            <a:extLst>
              <a:ext uri="{FF2B5EF4-FFF2-40B4-BE49-F238E27FC236}">
                <a16:creationId xmlns:a16="http://schemas.microsoft.com/office/drawing/2014/main" id="{BAEAA900-50E6-45F4-905E-A27BD4DF5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104" y="980164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ean Coder Blog">
            <a:extLst>
              <a:ext uri="{FF2B5EF4-FFF2-40B4-BE49-F238E27FC236}">
                <a16:creationId xmlns:a16="http://schemas.microsoft.com/office/drawing/2014/main" id="{9150F7D1-C2FF-439E-B7A9-2540F840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90" y="3869618"/>
            <a:ext cx="3774565" cy="277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ion Architecture Is Interesting - DZone Java">
            <a:extLst>
              <a:ext uri="{FF2B5EF4-FFF2-40B4-BE49-F238E27FC236}">
                <a16:creationId xmlns:a16="http://schemas.microsoft.com/office/drawing/2014/main" id="{4AC9EAA7-46DA-4C04-A817-B652589E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41" y="369239"/>
            <a:ext cx="3162497" cy="316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824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Query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07201"/>
            <a:ext cx="10515600" cy="17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90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EC2A-17FF-4B57-ACF4-35D4A051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Projections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42973-27E0-4A92-A105-A12076D6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76EA9-D8F2-416A-80C5-8D559365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34" y="2370840"/>
            <a:ext cx="10565331" cy="25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1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178067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MicroORM</a:t>
            </a: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30FE1F-D7E7-437E-B5F4-13A2C6232BA5}"/>
              </a:ext>
            </a:extLst>
          </p:cNvPr>
          <p:cNvSpPr/>
          <p:nvPr/>
        </p:nvSpPr>
        <p:spPr>
          <a:xfrm>
            <a:off x="8692416" y="2910036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4441A0-A281-4C09-A3B5-55FC445F64A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311190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HttpClient</a:t>
            </a:r>
            <a:endParaRPr lang="en-US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A5827-9E92-4509-A1BE-B9AE4E64F0D7}"/>
              </a:ext>
            </a:extLst>
          </p:cNvPr>
          <p:cNvSpPr/>
          <p:nvPr/>
        </p:nvSpPr>
        <p:spPr>
          <a:xfrm>
            <a:off x="8692416" y="403940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B5DF6-8251-4A5E-B9F3-E57BDF08944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7311190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MeatGrinder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5168765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88926-DF75-42F8-8029-EDFA64C3AF3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311190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Query Logic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3" y="281524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A845E-6137-483B-8BEE-E1DA16A44AF0}"/>
              </a:ext>
            </a:extLst>
          </p:cNvPr>
          <p:cNvSpPr/>
          <p:nvPr/>
        </p:nvSpPr>
        <p:spPr>
          <a:xfrm>
            <a:off x="5205662" y="5653088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</p:spTree>
    <p:extLst>
      <p:ext uri="{BB962C8B-B14F-4D97-AF65-F5344CB8AC3E}">
        <p14:creationId xmlns:p14="http://schemas.microsoft.com/office/powerpoint/2010/main" val="2953596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28C3-36BE-4992-A0D3-44BFF3AB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04FDB-DEFD-4B70-80E6-05AE7A4C7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1A260C-FD7C-4BC3-9904-20A601E007DC}"/>
              </a:ext>
            </a:extLst>
          </p:cNvPr>
          <p:cNvSpPr/>
          <p:nvPr/>
        </p:nvSpPr>
        <p:spPr>
          <a:xfrm>
            <a:off x="838200" y="1690688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955DC-AF9E-4E08-ADA7-6E28142AFC36}"/>
              </a:ext>
            </a:extLst>
          </p:cNvPr>
          <p:cNvSpPr/>
          <p:nvPr/>
        </p:nvSpPr>
        <p:spPr>
          <a:xfrm>
            <a:off x="4765308" y="1690688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E6E0A-78A9-450B-9165-672766F3AE1A}"/>
              </a:ext>
            </a:extLst>
          </p:cNvPr>
          <p:cNvSpPr/>
          <p:nvPr/>
        </p:nvSpPr>
        <p:spPr>
          <a:xfrm>
            <a:off x="8692416" y="1690688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F79C19-8567-487E-9720-E0B1FF01135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84082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B0FC58-FE37-41C3-A3FD-07C96559C61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11190" y="2496804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CB0BB-2C0C-46CA-A451-2675BA537DBE}"/>
              </a:ext>
            </a:extLst>
          </p:cNvPr>
          <p:cNvSpPr/>
          <p:nvPr/>
        </p:nvSpPr>
        <p:spPr>
          <a:xfrm>
            <a:off x="838200" y="4509286"/>
            <a:ext cx="2545882" cy="1612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C499D5-F4E3-4EC4-8783-6580087A30AE}"/>
              </a:ext>
            </a:extLst>
          </p:cNvPr>
          <p:cNvSpPr/>
          <p:nvPr/>
        </p:nvSpPr>
        <p:spPr>
          <a:xfrm>
            <a:off x="4765308" y="4509286"/>
            <a:ext cx="2545882" cy="16122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2F5B1-FA84-4A87-A0C2-CA868EF5DB3F}"/>
              </a:ext>
            </a:extLst>
          </p:cNvPr>
          <p:cNvSpPr/>
          <p:nvPr/>
        </p:nvSpPr>
        <p:spPr>
          <a:xfrm>
            <a:off x="8692416" y="4509286"/>
            <a:ext cx="2545882" cy="1612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E76FFD-C2E8-4DBF-9C3C-C1AD2872D71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384082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4697AD-35ED-4311-9C2D-3B2D3B044A5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311190" y="531540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2E3D-7A26-4731-A235-8CD228B122AC}"/>
              </a:ext>
            </a:extLst>
          </p:cNvPr>
          <p:cNvSpPr/>
          <p:nvPr/>
        </p:nvSpPr>
        <p:spPr>
          <a:xfrm>
            <a:off x="5205662" y="3718410"/>
            <a:ext cx="1665171" cy="375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E55FEB-DEA8-400E-B167-3226495408E0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H="1" flipV="1">
            <a:off x="6038248" y="4093795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6650F-BB95-46CD-847D-3B6BBE2ECD19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flipH="1">
            <a:off x="6038248" y="3302919"/>
            <a:ext cx="1" cy="4154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AA83CF-D852-4C0A-9D68-0291AB5B0EDE}"/>
              </a:ext>
            </a:extLst>
          </p:cNvPr>
          <p:cNvSpPr txBox="1"/>
          <p:nvPr/>
        </p:nvSpPr>
        <p:spPr>
          <a:xfrm>
            <a:off x="7000775" y="3444437"/>
            <a:ext cx="338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Class?</a:t>
            </a:r>
          </a:p>
          <a:p>
            <a:r>
              <a:rPr lang="en-US" dirty="0"/>
              <a:t>Function?</a:t>
            </a:r>
          </a:p>
          <a:p>
            <a:r>
              <a:rPr lang="en-US" dirty="0"/>
              <a:t>Extension Method?</a:t>
            </a:r>
          </a:p>
        </p:txBody>
      </p:sp>
    </p:spTree>
    <p:extLst>
      <p:ext uri="{BB962C8B-B14F-4D97-AF65-F5344CB8AC3E}">
        <p14:creationId xmlns:p14="http://schemas.microsoft.com/office/powerpoint/2010/main" val="1576791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505326" y="2237874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14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2654-A418-42A4-B53B-EB30A44C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D8264-1BC3-406B-ADAD-85C03E9B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C3E9C-A5DF-4761-BEEA-85217935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08" y="1690688"/>
            <a:ext cx="10204383" cy="404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73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ACBA-9449-49F5-8333-1B780C33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Model-Bound Types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4B3F8-E59C-4E8F-B8BA-53347DF2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BC185-8F2D-41C6-9446-2BD75EAD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02" y="1538906"/>
            <a:ext cx="4728996" cy="481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44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D04-C555-4A75-9F0A-C9369CEE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UIs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F20FF-BEEB-4C6C-918C-2E34413F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D8D62-0D29-4946-A3B3-436339BE9E12}"/>
              </a:ext>
            </a:extLst>
          </p:cNvPr>
          <p:cNvSpPr/>
          <p:nvPr/>
        </p:nvSpPr>
        <p:spPr>
          <a:xfrm>
            <a:off x="755583" y="1690688"/>
            <a:ext cx="4177364" cy="4411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Student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9B5B9-B66B-4B62-8AC8-308ABBA4270C}"/>
              </a:ext>
            </a:extLst>
          </p:cNvPr>
          <p:cNvSpPr/>
          <p:nvPr/>
        </p:nvSpPr>
        <p:spPr>
          <a:xfrm>
            <a:off x="996215" y="2651191"/>
            <a:ext cx="3686476" cy="3196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52CCC-0E81-4BC6-8763-3095E7DDA73F}"/>
              </a:ext>
            </a:extLst>
          </p:cNvPr>
          <p:cNvSpPr/>
          <p:nvPr/>
        </p:nvSpPr>
        <p:spPr>
          <a:xfrm>
            <a:off x="996215" y="2170497"/>
            <a:ext cx="919212" cy="2935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Transfer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6CF1A-7124-40F6-B4F7-BD3F261B6E22}"/>
              </a:ext>
            </a:extLst>
          </p:cNvPr>
          <p:cNvSpPr/>
          <p:nvPr/>
        </p:nvSpPr>
        <p:spPr>
          <a:xfrm>
            <a:off x="2026118" y="2170497"/>
            <a:ext cx="919212" cy="2935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Correct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C9515-D104-47E9-8AFA-2A5832510495}"/>
              </a:ext>
            </a:extLst>
          </p:cNvPr>
          <p:cNvSpPr/>
          <p:nvPr/>
        </p:nvSpPr>
        <p:spPr>
          <a:xfrm>
            <a:off x="3084897" y="2172903"/>
            <a:ext cx="919212" cy="2935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Schedule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EA8E3F-68E3-45CA-B7E8-88D9AA7B7A75}"/>
              </a:ext>
            </a:extLst>
          </p:cNvPr>
          <p:cNvSpPr/>
          <p:nvPr/>
        </p:nvSpPr>
        <p:spPr>
          <a:xfrm>
            <a:off x="6213107" y="1454410"/>
            <a:ext cx="5539339" cy="16204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Transfer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9DB31-B60E-404A-AA95-9D61025BB4DA}"/>
              </a:ext>
            </a:extLst>
          </p:cNvPr>
          <p:cNvSpPr/>
          <p:nvPr/>
        </p:nvSpPr>
        <p:spPr>
          <a:xfrm>
            <a:off x="6482615" y="1662622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A3F066-F6D8-4810-8901-63023978E08F}"/>
              </a:ext>
            </a:extLst>
          </p:cNvPr>
          <p:cNvSpPr/>
          <p:nvPr/>
        </p:nvSpPr>
        <p:spPr>
          <a:xfrm>
            <a:off x="8357937" y="1657807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45023-4464-4EA1-87F3-FDD039E61E3A}"/>
              </a:ext>
            </a:extLst>
          </p:cNvPr>
          <p:cNvSpPr/>
          <p:nvPr/>
        </p:nvSpPr>
        <p:spPr>
          <a:xfrm>
            <a:off x="10233260" y="1657808"/>
            <a:ext cx="1304223" cy="1036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6603E-5D88-49F3-B8AA-E00D906594F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7786838" y="2176210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DF3A3D-B7A4-4AB6-83DE-5B652ECB9D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662160" y="2176210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85498-012C-4268-8C8E-FCFC580F15DA}"/>
              </a:ext>
            </a:extLst>
          </p:cNvPr>
          <p:cNvSpPr/>
          <p:nvPr/>
        </p:nvSpPr>
        <p:spPr>
          <a:xfrm>
            <a:off x="6213107" y="3317264"/>
            <a:ext cx="5539339" cy="16204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Correct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169CB-17F3-4A42-87CC-43379162118D}"/>
              </a:ext>
            </a:extLst>
          </p:cNvPr>
          <p:cNvSpPr/>
          <p:nvPr/>
        </p:nvSpPr>
        <p:spPr>
          <a:xfrm>
            <a:off x="6482615" y="3525476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3B95-CE2F-453A-876A-D8438891417A}"/>
              </a:ext>
            </a:extLst>
          </p:cNvPr>
          <p:cNvSpPr/>
          <p:nvPr/>
        </p:nvSpPr>
        <p:spPr>
          <a:xfrm>
            <a:off x="8357937" y="3520661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92403-9EA7-4613-856D-74CB7D56E558}"/>
              </a:ext>
            </a:extLst>
          </p:cNvPr>
          <p:cNvSpPr/>
          <p:nvPr/>
        </p:nvSpPr>
        <p:spPr>
          <a:xfrm>
            <a:off x="10233260" y="3520662"/>
            <a:ext cx="1304223" cy="10368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DC8FCC-01A9-4726-AA65-434DC0C4528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7786838" y="4039064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97435E-A60E-424E-9FFF-8AD792E9952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9662160" y="4039064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BC4CD8-5DBC-4B2B-BAC8-D30D16B3FC7F}"/>
              </a:ext>
            </a:extLst>
          </p:cNvPr>
          <p:cNvSpPr/>
          <p:nvPr/>
        </p:nvSpPr>
        <p:spPr>
          <a:xfrm>
            <a:off x="6213107" y="5180118"/>
            <a:ext cx="5539339" cy="162040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Schedule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7E964-7ED6-497E-9841-1CCA1C8CE730}"/>
              </a:ext>
            </a:extLst>
          </p:cNvPr>
          <p:cNvSpPr/>
          <p:nvPr/>
        </p:nvSpPr>
        <p:spPr>
          <a:xfrm>
            <a:off x="6482615" y="5388330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B44A4-9221-414B-BBC2-297F3C041583}"/>
              </a:ext>
            </a:extLst>
          </p:cNvPr>
          <p:cNvSpPr/>
          <p:nvPr/>
        </p:nvSpPr>
        <p:spPr>
          <a:xfrm>
            <a:off x="8357937" y="5383515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50CA7A-7C71-4BC5-9550-F6B824941339}"/>
              </a:ext>
            </a:extLst>
          </p:cNvPr>
          <p:cNvSpPr/>
          <p:nvPr/>
        </p:nvSpPr>
        <p:spPr>
          <a:xfrm>
            <a:off x="10233260" y="5383516"/>
            <a:ext cx="1304223" cy="1036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82457B-039B-46AE-AA98-38E33185DDE7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7786838" y="5901918"/>
            <a:ext cx="571099" cy="4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E70471-6DC3-4125-B6E6-6FADBAB4604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9662160" y="5901918"/>
            <a:ext cx="571100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Command Responses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0370C6-1691-4FB2-9065-7F0D7324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Purported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B4F8E-97F0-4BD0-A6D4-0ABFFA8FB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Independent of frameworks</a:t>
            </a:r>
          </a:p>
          <a:p>
            <a:endParaRPr lang="en-US" dirty="0"/>
          </a:p>
          <a:p>
            <a:r>
              <a:rPr lang="en-US" dirty="0"/>
              <a:t>Testable</a:t>
            </a:r>
          </a:p>
          <a:p>
            <a:endParaRPr lang="en-US" dirty="0"/>
          </a:p>
          <a:p>
            <a:r>
              <a:rPr lang="en-US" dirty="0"/>
              <a:t>Independent of UI</a:t>
            </a:r>
          </a:p>
          <a:p>
            <a:endParaRPr lang="en-US" dirty="0"/>
          </a:p>
          <a:p>
            <a:r>
              <a:rPr lang="en-US" dirty="0"/>
              <a:t>Independent of database</a:t>
            </a:r>
          </a:p>
          <a:p>
            <a:endParaRPr lang="en-US" dirty="0"/>
          </a:p>
          <a:p>
            <a:r>
              <a:rPr lang="en-US" dirty="0"/>
              <a:t>Independent of outside dependencies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5815BC-3BD0-41F4-BA36-884C1028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74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5AD4E-F2D5-42D9-A69F-7FF698DCA330}"/>
              </a:ext>
            </a:extLst>
          </p:cNvPr>
          <p:cNvSpPr txBox="1"/>
          <p:nvPr/>
        </p:nvSpPr>
        <p:spPr>
          <a:xfrm>
            <a:off x="1061987" y="4739949"/>
            <a:ext cx="209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IRequest</a:t>
            </a:r>
          </a:p>
        </p:txBody>
      </p:sp>
    </p:spTree>
    <p:extLst>
      <p:ext uri="{BB962C8B-B14F-4D97-AF65-F5344CB8AC3E}">
        <p14:creationId xmlns:p14="http://schemas.microsoft.com/office/powerpoint/2010/main" val="1817669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Result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879509" y="4725511"/>
            <a:ext cx="2463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IRequest&lt;T&gt;</a:t>
            </a:r>
          </a:p>
        </p:txBody>
      </p:sp>
    </p:spTree>
    <p:extLst>
      <p:ext uri="{BB962C8B-B14F-4D97-AF65-F5344CB8AC3E}">
        <p14:creationId xmlns:p14="http://schemas.microsoft.com/office/powerpoint/2010/main" val="1678977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Success/Fail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true/</a:t>
            </a:r>
          </a:p>
          <a:p>
            <a:pPr algn="ctr"/>
            <a:r>
              <a:rPr lang="en-US" sz="3200" dirty="0"/>
              <a:t>false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67752" y="4721538"/>
            <a:ext cx="288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IRequest&lt;bool&gt;</a:t>
            </a:r>
          </a:p>
        </p:txBody>
      </p:sp>
    </p:spTree>
    <p:extLst>
      <p:ext uri="{BB962C8B-B14F-4D97-AF65-F5344CB8AC3E}">
        <p14:creationId xmlns:p14="http://schemas.microsoft.com/office/powerpoint/2010/main" val="2397482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355531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616818" y="4721538"/>
            <a:ext cx="293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IRequest&lt;</a:t>
            </a:r>
            <a:r>
              <a:rPr lang="en-US" sz="2400" dirty="0" err="1"/>
              <a:t>Guid</a:t>
            </a:r>
            <a:r>
              <a:rPr lang="en-US" sz="2400" dirty="0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3A524-6FE4-4153-B490-2FE2BE6F63F4}"/>
              </a:ext>
            </a:extLst>
          </p:cNvPr>
          <p:cNvSpPr txBox="1"/>
          <p:nvPr/>
        </p:nvSpPr>
        <p:spPr>
          <a:xfrm>
            <a:off x="7999396" y="5284616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302 Found</a:t>
            </a:r>
          </a:p>
          <a:p>
            <a:r>
              <a:rPr lang="en-US" dirty="0"/>
              <a:t>/orders/081bcba7-89ff-4a41-af90-ded095160b99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E6F9E0-74F6-42C2-B718-7517519AB3B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9965356" y="4668253"/>
            <a:ext cx="1" cy="61636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60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F132-00E8-464E-97B5-BB32886A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Response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A2BF5-0D0B-425F-B3E9-2D7FF9BE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10A4-BDEB-4FE5-84F2-5FE6AA0D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369" y="1690688"/>
            <a:ext cx="6937262" cy="51498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9478D1-054F-4861-BE73-A0401EE4A38C}"/>
              </a:ext>
            </a:extLst>
          </p:cNvPr>
          <p:cNvCxnSpPr>
            <a:cxnSpLocks/>
          </p:cNvCxnSpPr>
          <p:nvPr/>
        </p:nvCxnSpPr>
        <p:spPr>
          <a:xfrm>
            <a:off x="1900989" y="3768291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A963DB-17C2-4263-8EC3-9F4F231E39E6}"/>
              </a:ext>
            </a:extLst>
          </p:cNvPr>
          <p:cNvCxnSpPr>
            <a:cxnSpLocks/>
          </p:cNvCxnSpPr>
          <p:nvPr/>
        </p:nvCxnSpPr>
        <p:spPr>
          <a:xfrm>
            <a:off x="1900989" y="4026825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F32E70-D599-4F99-81C7-1D8F9EEF19AC}"/>
              </a:ext>
            </a:extLst>
          </p:cNvPr>
          <p:cNvCxnSpPr>
            <a:cxnSpLocks/>
          </p:cNvCxnSpPr>
          <p:nvPr/>
        </p:nvCxnSpPr>
        <p:spPr>
          <a:xfrm>
            <a:off x="1900989" y="4271638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727942-0838-47BF-B0E2-43B3DB10A189}"/>
              </a:ext>
            </a:extLst>
          </p:cNvPr>
          <p:cNvCxnSpPr>
            <a:cxnSpLocks/>
          </p:cNvCxnSpPr>
          <p:nvPr/>
        </p:nvCxnSpPr>
        <p:spPr>
          <a:xfrm>
            <a:off x="1900989" y="6228519"/>
            <a:ext cx="96733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6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0DBD-70B1-4335-B175-5650B449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Command/Query Duality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CBC4E7-4152-44DA-BF4B-9B1BAA91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3C446-9C6B-4BE8-9195-52BA5C63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24" y="1513853"/>
            <a:ext cx="8265552" cy="49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7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Handlers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4428424" y="2233061"/>
            <a:ext cx="3219651" cy="28105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38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7FD0-A8F1-4DBB-BBBA-044C28B0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Beginnings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BA0E-DE2F-4879-8308-4E028757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C9BB3-14C3-463A-BC8C-E6A2BF52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96" y="2620417"/>
            <a:ext cx="9756808" cy="27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31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E348-7BF4-45F6-92F2-8A1136CC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with no abstractions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DC1D2-E395-4401-8726-AD28DD1E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C6976-42CD-4A60-BE84-92C65E2B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06" y="1935894"/>
            <a:ext cx="9443987" cy="364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0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Complexity?</a:t>
            </a:r>
          </a:p>
        </p:txBody>
      </p:sp>
    </p:spTree>
    <p:extLst>
      <p:ext uri="{BB962C8B-B14F-4D97-AF65-F5344CB8AC3E}">
        <p14:creationId xmlns:p14="http://schemas.microsoft.com/office/powerpoint/2010/main" val="55919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ACA0C-8C27-46FE-AF25-073C61D0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Verdict: False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312A8-15FF-4C97-AAFD-823B943DF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3F2C-A474-4D96-A903-236D19D4F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915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1722922"/>
            <a:ext cx="6665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Don't Panic!</a:t>
            </a:r>
          </a:p>
        </p:txBody>
      </p:sp>
    </p:spTree>
    <p:extLst>
      <p:ext uri="{BB962C8B-B14F-4D97-AF65-F5344CB8AC3E}">
        <p14:creationId xmlns:p14="http://schemas.microsoft.com/office/powerpoint/2010/main" val="2569636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2763253" y="933650"/>
            <a:ext cx="66654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0000"/>
                </a:solidFill>
              </a:rPr>
              <a:t>Red</a:t>
            </a:r>
          </a:p>
          <a:p>
            <a:pPr algn="ctr"/>
            <a:r>
              <a:rPr lang="en-US" sz="9600" dirty="0">
                <a:solidFill>
                  <a:srgbClr val="00B050"/>
                </a:solidFill>
              </a:rPr>
              <a:t>Green</a:t>
            </a:r>
          </a:p>
          <a:p>
            <a:pPr algn="ctr"/>
            <a:r>
              <a:rPr lang="en-US" sz="9600" dirty="0">
                <a:solidFill>
                  <a:srgbClr val="00B0F0"/>
                </a:solidFill>
              </a:rPr>
              <a:t>Refactor</a:t>
            </a:r>
          </a:p>
        </p:txBody>
      </p:sp>
    </p:spTree>
    <p:extLst>
      <p:ext uri="{BB962C8B-B14F-4D97-AF65-F5344CB8AC3E}">
        <p14:creationId xmlns:p14="http://schemas.microsoft.com/office/powerpoint/2010/main" val="4256676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E28278-E8AE-4783-948C-F39C4A76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55C24-A666-45D7-9D1E-7B974AA5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D98A3-1148-41F2-967A-B68B9BDCEB98}"/>
              </a:ext>
            </a:extLst>
          </p:cNvPr>
          <p:cNvSpPr txBox="1"/>
          <p:nvPr/>
        </p:nvSpPr>
        <p:spPr>
          <a:xfrm>
            <a:off x="1121343" y="2189747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Large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24FD3-CCDD-4914-89DC-3B47D9642969}"/>
              </a:ext>
            </a:extLst>
          </p:cNvPr>
          <p:cNvSpPr txBox="1"/>
          <p:nvPr/>
        </p:nvSpPr>
        <p:spPr>
          <a:xfrm>
            <a:off x="1121342" y="4459705"/>
            <a:ext cx="2979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CD266-DB04-4AED-9036-4221459F5C62}"/>
              </a:ext>
            </a:extLst>
          </p:cNvPr>
          <p:cNvSpPr txBox="1"/>
          <p:nvPr/>
        </p:nvSpPr>
        <p:spPr>
          <a:xfrm>
            <a:off x="6761748" y="2082265"/>
            <a:ext cx="49810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Extract Class</a:t>
            </a:r>
          </a:p>
          <a:p>
            <a:r>
              <a:rPr lang="en-US" sz="2800" dirty="0"/>
              <a:t>Extract Subclass</a:t>
            </a:r>
          </a:p>
          <a:p>
            <a:r>
              <a:rPr lang="en-US" sz="2800" dirty="0"/>
              <a:t>Extract Interface</a:t>
            </a:r>
          </a:p>
          <a:p>
            <a:r>
              <a:rPr lang="en-US" sz="2800" dirty="0"/>
              <a:t>Replace Method</a:t>
            </a:r>
          </a:p>
          <a:p>
            <a:r>
              <a:rPr lang="en-US" sz="2800" dirty="0"/>
              <a:t>  with Method Object</a:t>
            </a:r>
          </a:p>
          <a:p>
            <a:r>
              <a:rPr lang="en-US" sz="2800" b="1" dirty="0"/>
              <a:t>Compose Method</a:t>
            </a:r>
          </a:p>
          <a:p>
            <a:r>
              <a:rPr lang="en-US" sz="2800" b="1" dirty="0"/>
              <a:t>Extract Method</a:t>
            </a:r>
          </a:p>
          <a:p>
            <a:r>
              <a:rPr lang="en-US" sz="2800" b="1" dirty="0"/>
              <a:t>Move Method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36D703-960A-4B79-9367-58D88F000644}"/>
              </a:ext>
            </a:extLst>
          </p:cNvPr>
          <p:cNvCxnSpPr/>
          <p:nvPr/>
        </p:nvCxnSpPr>
        <p:spPr>
          <a:xfrm>
            <a:off x="4687503" y="3599848"/>
            <a:ext cx="14486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images-na.ssl-images-amazon.com/images/I/51ta2ZRmPeL._SX379_BO1,204,203,200_.jpg">
            <a:extLst>
              <a:ext uri="{FF2B5EF4-FFF2-40B4-BE49-F238E27FC236}">
                <a16:creationId xmlns:a16="http://schemas.microsoft.com/office/drawing/2014/main" id="{13B4D56E-D76E-4B61-8347-439C973F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93" y="3888606"/>
            <a:ext cx="2051523" cy="26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9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194F-6FA5-4ECF-B71C-11527DD8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Smells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89DF0-C2BA-4714-9577-9F86F437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FA933-EB0E-4F03-9771-6912748E5ABD}"/>
              </a:ext>
            </a:extLst>
          </p:cNvPr>
          <p:cNvSpPr txBox="1"/>
          <p:nvPr/>
        </p:nvSpPr>
        <p:spPr>
          <a:xfrm>
            <a:off x="992204" y="2345655"/>
            <a:ext cx="5178392" cy="335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Combinatorial Explosion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Conditional Complexity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Feature Envy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Inappropriate Intimacy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Duplicated Code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2050" name="Picture 2" descr="https://images-na.ssl-images-amazon.com/images/I/515omKbeNTL._SX352_BO1,204,203,200_.jpg">
            <a:extLst>
              <a:ext uri="{FF2B5EF4-FFF2-40B4-BE49-F238E27FC236}">
                <a16:creationId xmlns:a16="http://schemas.microsoft.com/office/drawing/2014/main" id="{3BAFD5EB-122C-4C9F-A220-32248DD4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203" y="2003827"/>
            <a:ext cx="2623115" cy="36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001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Method!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18260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4696541"/>
            <a:ext cx="2002054" cy="5203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4365523"/>
            <a:ext cx="0" cy="33101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10827" y="3452494"/>
            <a:ext cx="1923958" cy="50293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9E4A01-9CA8-4C59-8677-2522A10A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035" y="1457998"/>
            <a:ext cx="4281519" cy="47482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7F4969-2BCE-42B0-A7F5-AAD61D498345}"/>
              </a:ext>
            </a:extLst>
          </p:cNvPr>
          <p:cNvSpPr/>
          <p:nvPr/>
        </p:nvSpPr>
        <p:spPr>
          <a:xfrm>
            <a:off x="5513390" y="3556644"/>
            <a:ext cx="3976471" cy="3680880"/>
          </a:xfrm>
          <a:prstGeom prst="roundRect">
            <a:avLst>
              <a:gd name="adj" fmla="val 7798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5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Behavior Down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C1E8C830-66F3-4319-B37E-6C20DAF3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85" y="1511166"/>
            <a:ext cx="6054575" cy="488853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C47727-1F99-4664-8FF1-FF9CB3B96340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210827" y="2804160"/>
            <a:ext cx="1923958" cy="115127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D7F68A-B9DA-4739-B398-EE9E66239B4C}"/>
              </a:ext>
            </a:extLst>
          </p:cNvPr>
          <p:cNvSpPr/>
          <p:nvPr/>
        </p:nvSpPr>
        <p:spPr>
          <a:xfrm>
            <a:off x="5248072" y="5092430"/>
            <a:ext cx="3526277" cy="418289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5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 (again)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B49953F-92EA-46BE-B22D-A11AF49B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1690688"/>
            <a:ext cx="7205715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04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Refactored Toward Encapsulated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55B7303-08BA-4816-BC6E-A583FA7E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742" y="2879676"/>
            <a:ext cx="7687377" cy="200263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5C9472-78FA-4EC8-8486-18A42DEC939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210827" y="3880994"/>
            <a:ext cx="1110915" cy="38380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422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76859-6EEF-4063-BB11-560F4A28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1835584" y="2644170"/>
            <a:ext cx="852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Validation?</a:t>
            </a:r>
          </a:p>
        </p:txBody>
      </p:sp>
    </p:spTree>
    <p:extLst>
      <p:ext uri="{BB962C8B-B14F-4D97-AF65-F5344CB8AC3E}">
        <p14:creationId xmlns:p14="http://schemas.microsoft.com/office/powerpoint/2010/main" val="1558565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FD65-9900-47DA-B712-2A9BFC6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Scopes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7FD0-A1B2-40FE-972C-E8A7AF4E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73609C-8C0E-4394-82C6-E35B5C332166}"/>
              </a:ext>
            </a:extLst>
          </p:cNvPr>
          <p:cNvSpPr/>
          <p:nvPr/>
        </p:nvSpPr>
        <p:spPr>
          <a:xfrm>
            <a:off x="2122372" y="2683042"/>
            <a:ext cx="2574757" cy="2459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Request 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8CEC-1B66-43E0-A933-7F05A795DB31}"/>
              </a:ext>
            </a:extLst>
          </p:cNvPr>
          <p:cNvSpPr/>
          <p:nvPr/>
        </p:nvSpPr>
        <p:spPr>
          <a:xfrm>
            <a:off x="2654166" y="2971800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9456E-CAEE-4053-A373-512E214D163F}"/>
              </a:ext>
            </a:extLst>
          </p:cNvPr>
          <p:cNvSpPr/>
          <p:nvPr/>
        </p:nvSpPr>
        <p:spPr>
          <a:xfrm>
            <a:off x="6591702" y="2271562"/>
            <a:ext cx="3745831" cy="32822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Command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D41B3-6D01-4EAD-931B-1CD40B3DB634}"/>
              </a:ext>
            </a:extLst>
          </p:cNvPr>
          <p:cNvSpPr/>
          <p:nvPr/>
        </p:nvSpPr>
        <p:spPr>
          <a:xfrm>
            <a:off x="6957461" y="2531444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6984D3-49FF-4888-93F5-8E40596116F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697129" y="3912670"/>
            <a:ext cx="189457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2F6D9-9014-493A-9F22-F55AF369AA7A}"/>
              </a:ext>
            </a:extLst>
          </p:cNvPr>
          <p:cNvSpPr/>
          <p:nvPr/>
        </p:nvSpPr>
        <p:spPr>
          <a:xfrm>
            <a:off x="8701638" y="307527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43D63-1ADF-4167-88F6-31655F03E602}"/>
              </a:ext>
            </a:extLst>
          </p:cNvPr>
          <p:cNvSpPr/>
          <p:nvPr/>
        </p:nvSpPr>
        <p:spPr>
          <a:xfrm>
            <a:off x="7073966" y="3878981"/>
            <a:ext cx="1511167" cy="10876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Models</a:t>
            </a:r>
          </a:p>
        </p:txBody>
      </p:sp>
    </p:spTree>
    <p:extLst>
      <p:ext uri="{BB962C8B-B14F-4D97-AF65-F5344CB8AC3E}">
        <p14:creationId xmlns:p14="http://schemas.microsoft.com/office/powerpoint/2010/main" val="92508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by layer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Person.cs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PersonController.cs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PersonService.cs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PersonRepository.cs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A205BE-4A81-44A3-954C-76110B74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689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A6CE-CE04-4CD7-81E1-FCFF2FF9F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2A221-9195-4207-86E3-99A200C3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723E2-0677-4994-AA92-37AEC017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09" y="2199158"/>
            <a:ext cx="9670181" cy="33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1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Validation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40071-A697-4D75-B510-3D62A032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1208773" y="1766235"/>
            <a:ext cx="2002054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1208773" y="2539465"/>
            <a:ext cx="2002054" cy="529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1208773" y="3312695"/>
            <a:ext cx="2002054" cy="1904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 +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1208773" y="5460734"/>
            <a:ext cx="2002054" cy="5293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11127C-EB07-4C69-A4C0-D001DA42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255" y="1838972"/>
            <a:ext cx="7145249" cy="40565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209800" y="229562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209800" y="3068854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209800" y="5216893"/>
            <a:ext cx="0" cy="24384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060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CFDD21-E684-4910-A3F0-84DCB35EC25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65357" y="4668253"/>
            <a:ext cx="0" cy="9865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D91A6B-F499-4042-87F1-7523AB683C81}"/>
              </a:ext>
            </a:extLst>
          </p:cNvPr>
          <p:cNvSpPr txBox="1"/>
          <p:nvPr/>
        </p:nvSpPr>
        <p:spPr>
          <a:xfrm>
            <a:off x="8942676" y="5654842"/>
            <a:ext cx="2045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141016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159E-8559-41C0-BEAD-8313CB64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Controllers as routes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30AF7-668B-434E-A935-91A0E575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97DDC-D88B-4673-9318-B48F2AF4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1690688"/>
            <a:ext cx="7735773" cy="4442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E1E22-CD88-45A6-B754-727C710C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836" y="1733025"/>
            <a:ext cx="3636688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78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4074-6426-44B4-B9AE-FC9EBDAA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3F04F-6DD4-47A8-8921-1E4D0B94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419DE-DDC5-4260-B3CA-B421901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68" y="2312920"/>
            <a:ext cx="3467100" cy="282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8AE65C-4A65-4D6D-9B03-7CBAD75D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4" y="1567623"/>
            <a:ext cx="4782467" cy="47887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18B8FC-045C-45BE-ABFD-E35CE2C26705}"/>
              </a:ext>
            </a:extLst>
          </p:cNvPr>
          <p:cNvSpPr/>
          <p:nvPr/>
        </p:nvSpPr>
        <p:spPr>
          <a:xfrm>
            <a:off x="1040860" y="3117715"/>
            <a:ext cx="4567136" cy="466928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178067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/order/approve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178067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219094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838200" y="2910036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/order/reject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4765308" y="2910036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384082" y="3320313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838200" y="4039401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/order/hold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4765308" y="4039401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384082" y="4449678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838200" y="5168765"/>
            <a:ext cx="2545882" cy="82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/order/cancel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4765308" y="5168765"/>
            <a:ext cx="2545882" cy="820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Handler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8692416" y="3489561"/>
            <a:ext cx="2545882" cy="8205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Order json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384082" y="5579042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17361BD-E804-49DE-9BFD-B7516B918F2E}"/>
              </a:ext>
            </a:extLst>
          </p:cNvPr>
          <p:cNvCxnSpPr>
            <a:stCxn id="7" idx="3"/>
            <a:endCxn id="25" idx="1"/>
          </p:cNvCxnSpPr>
          <p:nvPr/>
        </p:nvCxnSpPr>
        <p:spPr>
          <a:xfrm>
            <a:off x="7311190" y="2190948"/>
            <a:ext cx="1381226" cy="170889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0D974B0-A2B9-4B8E-9177-30C80BC953D9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>
            <a:off x="7311190" y="3320313"/>
            <a:ext cx="1381226" cy="579525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FA0DE2F-3D07-4445-982A-360025BED8D4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 flipV="1">
            <a:off x="7311190" y="3899838"/>
            <a:ext cx="1381226" cy="54984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DA8673C-86F8-43C4-98EC-6E1B4FA3B968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7311190" y="3899838"/>
            <a:ext cx="1381226" cy="1679204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AE040DD-7EEC-426F-B0E3-8B16C33BC40E}"/>
              </a:ext>
            </a:extLst>
          </p:cNvPr>
          <p:cNvSpPr/>
          <p:nvPr/>
        </p:nvSpPr>
        <p:spPr>
          <a:xfrm>
            <a:off x="8692416" y="5288434"/>
            <a:ext cx="2545882" cy="8205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SPA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E5E8A2-086C-44F6-AF7B-C74BF395EFB7}"/>
              </a:ext>
            </a:extLst>
          </p:cNvPr>
          <p:cNvCxnSpPr>
            <a:cxnSpLocks/>
            <a:stCxn id="25" idx="2"/>
            <a:endCxn id="40" idx="0"/>
          </p:cNvCxnSpPr>
          <p:nvPr/>
        </p:nvCxnSpPr>
        <p:spPr>
          <a:xfrm>
            <a:off x="9965357" y="4310114"/>
            <a:ext cx="0" cy="9783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04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4" grpId="0" animBg="1"/>
      <p:bldP spid="25" grpId="0" animBg="1"/>
      <p:bldP spid="4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Cross-Cutting Concerns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838200" y="2006868"/>
            <a:ext cx="10400098" cy="4668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648541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Behavior (Decorator)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838200" y="2608447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68667" y="2100714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65308" y="2608447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8692416" y="2608447"/>
            <a:ext cx="2545882" cy="20598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84082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311190" y="3638350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03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Stackable Decorators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94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9DCF-6661-4832-B46F-0010F148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Think: Action Filters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B73B7-54C4-4DC8-A93A-691D28D13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9772D-BDB4-4D75-B3F6-2923A11C6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22" y="2174642"/>
            <a:ext cx="10469078" cy="318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Inmates blew up the asylum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976" y="1825625"/>
            <a:ext cx="8728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2867-5E3E-4A43-BBF3-BBA26B91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33C32-D3A6-4D34-BD5F-0606E68D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AD80F-3A07-469C-8DD9-DA941FF6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03" y="1482943"/>
            <a:ext cx="8140394" cy="532211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2FAE75-5A35-4CBF-96B7-6F214E0E2558}"/>
              </a:ext>
            </a:extLst>
          </p:cNvPr>
          <p:cNvSpPr/>
          <p:nvPr/>
        </p:nvSpPr>
        <p:spPr>
          <a:xfrm>
            <a:off x="2806429" y="4061298"/>
            <a:ext cx="4640093" cy="109922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4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4D8-8792-40FB-BC2B-535804FA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of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24833-5BA3-42A3-843D-9652721F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2863D-FEBF-4AB1-984C-C5AFEB1E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12" y="1556484"/>
            <a:ext cx="5994776" cy="516499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8DB3BE-26F9-49DD-AFB9-88D2E8522274}"/>
              </a:ext>
            </a:extLst>
          </p:cNvPr>
          <p:cNvSpPr/>
          <p:nvPr/>
        </p:nvSpPr>
        <p:spPr>
          <a:xfrm>
            <a:off x="3759742" y="4873558"/>
            <a:ext cx="3803514" cy="1391055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119B-E4A3-47C7-9B24-6D005B10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and Retries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9F9F8-CCAF-4E5B-8D49-67CC90A6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1C00-5230-4DED-BA99-31151B7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011" y="1545884"/>
            <a:ext cx="7707977" cy="52309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0E9FDE-CF8F-4D50-8C45-733B8E4B0FBE}"/>
              </a:ext>
            </a:extLst>
          </p:cNvPr>
          <p:cNvSpPr/>
          <p:nvPr/>
        </p:nvSpPr>
        <p:spPr>
          <a:xfrm>
            <a:off x="3054485" y="4134255"/>
            <a:ext cx="5452353" cy="2166746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4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EEC-43E3-4A57-8F1C-DD868E6F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831F9-4ECE-4B5E-BE01-D8D70B7C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3C325-C1C7-4C44-A73C-80DA6264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14" y="1690688"/>
            <a:ext cx="7989771" cy="48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40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2115-CE7F-4EAC-BE94-E2CA59B8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8447F-B202-4D0E-9829-F8648857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5CB4E-B09A-431A-9812-7C96DBE1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317"/>
            <a:ext cx="6434589" cy="2946291"/>
          </a:xfrm>
          <a:prstGeom prst="rect">
            <a:avLst/>
          </a:prstGeom>
        </p:spPr>
      </p:pic>
      <p:pic>
        <p:nvPicPr>
          <p:cNvPr id="4098" name="Picture 2" descr="Image result for russian dolls">
            <a:extLst>
              <a:ext uri="{FF2B5EF4-FFF2-40B4-BE49-F238E27FC236}">
                <a16:creationId xmlns:a16="http://schemas.microsoft.com/office/drawing/2014/main" id="{361BB4B9-766F-4E75-A367-1C23CA94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554" y="2610445"/>
            <a:ext cx="3494164" cy="250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960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in slices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1796796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2163508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2548508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292608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75232" y="292608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12264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49296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86328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23360" y="293350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60392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97424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97880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34912" y="294093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171944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808976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446008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83040" y="2948364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38200" y="6059416"/>
            <a:ext cx="8741664" cy="2971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Persistence</a:t>
            </a:r>
          </a:p>
        </p:txBody>
      </p:sp>
      <p:sp>
        <p:nvSpPr>
          <p:cNvPr id="28" name="Right Brace 27"/>
          <p:cNvSpPr/>
          <p:nvPr/>
        </p:nvSpPr>
        <p:spPr>
          <a:xfrm>
            <a:off x="9747504" y="1796796"/>
            <a:ext cx="438912" cy="1048892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354056" y="1983596"/>
            <a:ext cx="14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Agnostic</a:t>
            </a:r>
          </a:p>
        </p:txBody>
      </p:sp>
      <p:sp>
        <p:nvSpPr>
          <p:cNvPr id="30" name="Right Brace 29"/>
          <p:cNvSpPr/>
          <p:nvPr/>
        </p:nvSpPr>
        <p:spPr>
          <a:xfrm>
            <a:off x="9747504" y="2948364"/>
            <a:ext cx="438912" cy="3007812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354056" y="4125390"/>
            <a:ext cx="149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Specific</a:t>
            </a:r>
          </a:p>
        </p:txBody>
      </p:sp>
    </p:spTree>
    <p:extLst>
      <p:ext uri="{BB962C8B-B14F-4D97-AF65-F5344CB8AC3E}">
        <p14:creationId xmlns:p14="http://schemas.microsoft.com/office/powerpoint/2010/main" val="356935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9D4E1-5993-4232-B85C-2DEEE848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3393707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320815" y="3888607"/>
            <a:ext cx="138122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2027C-2EAB-4E47-BBA6-08CDC9E067AB}"/>
              </a:ext>
            </a:extLst>
          </p:cNvPr>
          <p:cNvSpPr/>
          <p:nvPr/>
        </p:nvSpPr>
        <p:spPr>
          <a:xfrm>
            <a:off x="847825" y="2858704"/>
            <a:ext cx="2545882" cy="205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169EB-4B92-42E5-84B7-00C7B5FD4C30}"/>
              </a:ext>
            </a:extLst>
          </p:cNvPr>
          <p:cNvSpPr/>
          <p:nvPr/>
        </p:nvSpPr>
        <p:spPr>
          <a:xfrm>
            <a:off x="8702041" y="2858704"/>
            <a:ext cx="2545882" cy="20598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900B1-FE82-4919-93AF-8ECF201BC97D}"/>
              </a:ext>
            </a:extLst>
          </p:cNvPr>
          <p:cNvSpPr txBox="1"/>
          <p:nvPr/>
        </p:nvSpPr>
        <p:spPr>
          <a:xfrm>
            <a:off x="1202156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804C5-0B8F-4528-85B7-B6022CBE1379}"/>
              </a:ext>
            </a:extLst>
          </p:cNvPr>
          <p:cNvSpPr txBox="1"/>
          <p:nvPr/>
        </p:nvSpPr>
        <p:spPr>
          <a:xfrm>
            <a:off x="9111713" y="4971449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Assert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A602C-0E5A-4508-9C22-78D1247B8506}"/>
              </a:ext>
            </a:extLst>
          </p:cNvPr>
          <p:cNvSpPr txBox="1"/>
          <p:nvPr/>
        </p:nvSpPr>
        <p:spPr>
          <a:xfrm>
            <a:off x="5156934" y="6231265"/>
            <a:ext cx="173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71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9B6E-852D-46D5-8FFB-6D307FCA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Reproduce Reality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37229-35CF-4BBA-B48F-41ADEE98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1AA07-B67D-46AE-9406-E368B9C7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26" y="1571341"/>
            <a:ext cx="7391347" cy="52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09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9DD4-F5B6-47F7-8177-F3B51C8C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Mimicking Scoped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05CEF-FB14-439E-AE46-17AD8B07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C62CB-6ACA-406C-A487-CAFD6A24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245" y="1589627"/>
            <a:ext cx="6691510" cy="509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8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F00C-3751-429B-927B-03D62D0D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94A06-1452-4DA3-868B-4BCE69F9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02853-C878-47D5-B320-5B8F96F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745" y="1779897"/>
            <a:ext cx="10252509" cy="43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7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Areas of change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492" y="1402999"/>
            <a:ext cx="4646951" cy="531080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3004" y="2953062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043004" y="3675088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3004" y="4904281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43004" y="5144125"/>
            <a:ext cx="1004341" cy="149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76032-48D7-49AD-A427-3AA91312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C89C-773B-4548-A09F-09EF5B9E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Requests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65FFB-8925-4CDB-9BCC-18B37356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805CA-8A10-451D-AAA5-B68E79F8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26" y="1839138"/>
            <a:ext cx="8813533" cy="39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62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177-111A-4BE0-826B-B77473DA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static helpers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CB0CA-CF6C-4B8A-B411-C2472005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1A8DF-54F7-4981-AB91-82D7669E7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07" y="1690688"/>
            <a:ext cx="9958385" cy="44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52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DE8DC-8334-4980-844C-50016AFF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queries through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8F4ED-780E-4727-83CE-95005C4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EA61E-3AD8-40ED-8540-84B931EA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83" y="1587955"/>
            <a:ext cx="8852034" cy="47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1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6D06-9138-410B-A163-584D2ADA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through the front door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328B9-8CF9-44C3-B6FD-DC93E616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FFD5E-FE49-4638-9094-27B1E36C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33" y="1690688"/>
            <a:ext cx="8813533" cy="4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6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86D8-0856-49E4-B410-A955DAB4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data directly when needed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D8C4E-BF4A-48C8-9BB2-0C54B0F6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F711E2-8823-46F9-9C87-40D5B636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2" y="1906823"/>
            <a:ext cx="9111916" cy="40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3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F1E0-1C9B-4650-A2ED-DE464721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commands with roundtrips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FD603-8580-41FC-90FC-9209F168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2E26F-C81F-482E-A9D3-767BD2E2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51" y="1633821"/>
            <a:ext cx="9790497" cy="45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12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9A89-639C-4573-93E4-61AECEF7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and Integration Tests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0242E-7CF4-4BE8-AA0B-CF723AE5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1BEA4-1920-42A1-B9DF-2CB0504A9EF8}"/>
              </a:ext>
            </a:extLst>
          </p:cNvPr>
          <p:cNvSpPr/>
          <p:nvPr/>
        </p:nvSpPr>
        <p:spPr>
          <a:xfrm>
            <a:off x="3614687" y="1528034"/>
            <a:ext cx="4821855" cy="45840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811C7D-788F-4337-AE4D-C796EAD04B4D}"/>
              </a:ext>
            </a:extLst>
          </p:cNvPr>
          <p:cNvSpPr/>
          <p:nvPr/>
        </p:nvSpPr>
        <p:spPr>
          <a:xfrm>
            <a:off x="4001704" y="1891363"/>
            <a:ext cx="4102768" cy="38982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779D7C-686D-4C06-BF15-F6C8A168A2A8}"/>
              </a:ext>
            </a:extLst>
          </p:cNvPr>
          <p:cNvSpPr/>
          <p:nvPr/>
        </p:nvSpPr>
        <p:spPr>
          <a:xfrm>
            <a:off x="4378292" y="2350971"/>
            <a:ext cx="3339164" cy="30752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000" dirty="0"/>
              <a:t>Pipeline Behavior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32A139-7925-40D7-89A2-B9095FF9164F}"/>
              </a:ext>
            </a:extLst>
          </p:cNvPr>
          <p:cNvSpPr/>
          <p:nvPr/>
        </p:nvSpPr>
        <p:spPr>
          <a:xfrm>
            <a:off x="4774933" y="2858704"/>
            <a:ext cx="2545882" cy="205980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/>
              <a:t>Handler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051A68-B095-408C-B7D8-F2D4649E701A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565133" y="2531606"/>
            <a:ext cx="1049554" cy="12884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CDBF3B-D049-4F93-8F4B-37F6719A8365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flipH="1" flipV="1">
            <a:off x="6987941" y="3691289"/>
            <a:ext cx="2554705" cy="16348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9A430A-437F-40D1-9796-42D29A2F87B9}"/>
              </a:ext>
            </a:extLst>
          </p:cNvPr>
          <p:cNvSpPr/>
          <p:nvPr/>
        </p:nvSpPr>
        <p:spPr>
          <a:xfrm>
            <a:off x="520566" y="1785649"/>
            <a:ext cx="2044567" cy="1491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Integration Tests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CA90E-E0E5-4674-AD13-C9675BD0FB10}"/>
              </a:ext>
            </a:extLst>
          </p:cNvPr>
          <p:cNvSpPr/>
          <p:nvPr/>
        </p:nvSpPr>
        <p:spPr>
          <a:xfrm>
            <a:off x="5077326" y="3084897"/>
            <a:ext cx="1910615" cy="1212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Rich Domain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DC03B0-28A4-4FE1-A1CC-69101DFD78B1}"/>
              </a:ext>
            </a:extLst>
          </p:cNvPr>
          <p:cNvSpPr/>
          <p:nvPr/>
        </p:nvSpPr>
        <p:spPr>
          <a:xfrm>
            <a:off x="9542646" y="4580184"/>
            <a:ext cx="2044567" cy="14919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888625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B95A82-A5BB-427A-AFFD-78368F9D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9C326C-1B0A-4AA5-96BD-FDC362D2E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Vertical slices makes code easy to add/change/delete</a:t>
            </a:r>
          </a:p>
          <a:p>
            <a:endParaRPr lang="en-US" dirty="0"/>
          </a:p>
          <a:p>
            <a:r>
              <a:rPr lang="en-US" dirty="0"/>
              <a:t>Do not skip refactor!</a:t>
            </a:r>
          </a:p>
          <a:p>
            <a:endParaRPr lang="en-US" dirty="0"/>
          </a:p>
          <a:p>
            <a:r>
              <a:rPr lang="en-US" dirty="0"/>
              <a:t>Push behavior down</a:t>
            </a:r>
          </a:p>
          <a:p>
            <a:endParaRPr lang="en-US" dirty="0"/>
          </a:p>
          <a:p>
            <a:r>
              <a:rPr lang="en-US" dirty="0"/>
              <a:t>Integration test handlers, unit test domain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981E0-8462-401C-B0E0-C7683C88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1" y="797676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Vertical Slice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76116" y="3294975"/>
            <a:ext cx="9039768" cy="3527491"/>
          </a:xfrm>
        </p:spPr>
        <p:txBody>
          <a:bodyPr>
            <a:normAutofit/>
          </a:bodyPr>
          <a:lstStyle/>
          <a:p>
            <a:r>
              <a:rPr lang="en-US" sz="3200" dirty="0"/>
              <a:t>Jimmy </a:t>
            </a:r>
            <a:r>
              <a:rPr lang="en-US" sz="3200" dirty="0" err="1"/>
              <a:t>Bogard</a:t>
            </a:r>
            <a:endParaRPr lang="en-US" sz="3200" dirty="0"/>
          </a:p>
          <a:p>
            <a:r>
              <a:rPr lang="en-US" sz="3200" dirty="0"/>
              <a:t>@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 err="1"/>
              <a:t>bit.ly</a:t>
            </a:r>
            <a:r>
              <a:rPr lang="en-US" sz="3200" dirty="0"/>
              <a:t>/vertical-slice-training</a:t>
            </a:r>
          </a:p>
          <a:p>
            <a:r>
              <a:rPr lang="en-US" sz="3200" dirty="0"/>
              <a:t>Voucher Code:</a:t>
            </a:r>
            <a:br>
              <a:rPr lang="en-US" sz="3200" dirty="0"/>
            </a:br>
            <a:r>
              <a:rPr lang="en-US" sz="3200" b="1" dirty="0"/>
              <a:t>TechExcellenceEarlyBird20</a:t>
            </a:r>
          </a:p>
        </p:txBody>
      </p:sp>
      <p:pic>
        <p:nvPicPr>
          <p:cNvPr id="3074" name="Picture 2" descr="Image result for celery stalks">
            <a:extLst>
              <a:ext uri="{FF2B5EF4-FFF2-40B4-BE49-F238E27FC236}">
                <a16:creationId xmlns:a16="http://schemas.microsoft.com/office/drawing/2014/main" id="{922FE321-D858-4D0A-BFC3-7CDB6134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82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onion">
            <a:extLst>
              <a:ext uri="{FF2B5EF4-FFF2-40B4-BE49-F238E27FC236}">
                <a16:creationId xmlns:a16="http://schemas.microsoft.com/office/drawing/2014/main" id="{9C00338E-5CBE-445C-99A3-8B56E3BC9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749" y="2014268"/>
            <a:ext cx="2455846" cy="2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6D7CA2B5-A634-45F4-AFED-D9022B4EDCF7}"/>
              </a:ext>
            </a:extLst>
          </p:cNvPr>
          <p:cNvSpPr/>
          <p:nvPr/>
        </p:nvSpPr>
        <p:spPr>
          <a:xfrm>
            <a:off x="9505749" y="1881739"/>
            <a:ext cx="2559178" cy="2455846"/>
          </a:xfrm>
          <a:prstGeom prst="noSmoking">
            <a:avLst>
              <a:gd name="adj" fmla="val 777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69517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31153</TotalTime>
  <Words>926</Words>
  <Application>Microsoft Macintosh PowerPoint</Application>
  <PresentationFormat>Widescreen</PresentationFormat>
  <Paragraphs>501</Paragraphs>
  <Slides>98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Arial</vt:lpstr>
      <vt:lpstr>Calibri</vt:lpstr>
      <vt:lpstr>Lucida Console</vt:lpstr>
      <vt:lpstr>Office Theme</vt:lpstr>
      <vt:lpstr>Vertical Slice Architecture</vt:lpstr>
      <vt:lpstr>Traditional n-tier</vt:lpstr>
      <vt:lpstr>“DDD”-style n-tier</vt:lpstr>
      <vt:lpstr>PowerPoint Presentation</vt:lpstr>
      <vt:lpstr>Purported Benefits</vt:lpstr>
      <vt:lpstr>Verdict: False</vt:lpstr>
      <vt:lpstr>Organizing by layer</vt:lpstr>
      <vt:lpstr>Inmates blew up the asylum</vt:lpstr>
      <vt:lpstr>Areas of change</vt:lpstr>
      <vt:lpstr>PowerPoint Presentation</vt:lpstr>
      <vt:lpstr>Web App Characteristics</vt:lpstr>
      <vt:lpstr>CQRS: Two models where once there was one</vt:lpstr>
      <vt:lpstr>CQRS to the Rescue</vt:lpstr>
      <vt:lpstr>Axes of change</vt:lpstr>
      <vt:lpstr>Vertical Slice Architecture  Model and organize application architecture around axes of change, vertical slices</vt:lpstr>
      <vt:lpstr>Vertical Slices</vt:lpstr>
      <vt:lpstr>Move code to single place</vt:lpstr>
      <vt:lpstr>Move service methods to classes</vt:lpstr>
      <vt:lpstr>Modeling requests</vt:lpstr>
      <vt:lpstr>Request/Response with MediatR</vt:lpstr>
      <vt:lpstr>Registering MediatR</vt:lpstr>
      <vt:lpstr>Commands and Queries</vt:lpstr>
      <vt:lpstr>One model in, one model out</vt:lpstr>
      <vt:lpstr>Complete encapsulation</vt:lpstr>
      <vt:lpstr>Areas of change</vt:lpstr>
      <vt:lpstr>Collapsing Models</vt:lpstr>
      <vt:lpstr>Collapsing Features</vt:lpstr>
      <vt:lpstr>Modeling Queries</vt:lpstr>
      <vt:lpstr>Modeling Queries</vt:lpstr>
      <vt:lpstr>Simple Queries</vt:lpstr>
      <vt:lpstr>Parameterized Queries</vt:lpstr>
      <vt:lpstr>Paging/Sorting/Filtering</vt:lpstr>
      <vt:lpstr>Modeling Responses</vt:lpstr>
      <vt:lpstr>Modeling outputs</vt:lpstr>
      <vt:lpstr>Modeling outputs</vt:lpstr>
      <vt:lpstr>Simple Response</vt:lpstr>
      <vt:lpstr>Complex Response</vt:lpstr>
      <vt:lpstr>Modeling Query Handlers</vt:lpstr>
      <vt:lpstr>Simple AutoMapper Projections</vt:lpstr>
      <vt:lpstr>Projecting Query Result</vt:lpstr>
      <vt:lpstr>SQL Projections</vt:lpstr>
      <vt:lpstr>Encapsulated Logic</vt:lpstr>
      <vt:lpstr>Duplicate Query Logic</vt:lpstr>
      <vt:lpstr>Refactor</vt:lpstr>
      <vt:lpstr>Modeling Commands</vt:lpstr>
      <vt:lpstr>Simple Commands</vt:lpstr>
      <vt:lpstr>Model-Bound Types</vt:lpstr>
      <vt:lpstr>Task-Based UIs</vt:lpstr>
      <vt:lpstr>Modeling Command Responses</vt:lpstr>
      <vt:lpstr>Void Response</vt:lpstr>
      <vt:lpstr>Command Result Response</vt:lpstr>
      <vt:lpstr>Success/Fail</vt:lpstr>
      <vt:lpstr>Creation</vt:lpstr>
      <vt:lpstr>Complex Response</vt:lpstr>
      <vt:lpstr>Command/Query Duality</vt:lpstr>
      <vt:lpstr>Command Handlers</vt:lpstr>
      <vt:lpstr>Procedural Beginnings</vt:lpstr>
      <vt:lpstr>DI with no abstractions</vt:lpstr>
      <vt:lpstr>PowerPoint Presentation</vt:lpstr>
      <vt:lpstr>PowerPoint Presentation</vt:lpstr>
      <vt:lpstr>PowerPoint Presentation</vt:lpstr>
      <vt:lpstr>Code Smells</vt:lpstr>
      <vt:lpstr>Behavioral Smells</vt:lpstr>
      <vt:lpstr>Large Method!</vt:lpstr>
      <vt:lpstr>Push Behavior Down</vt:lpstr>
      <vt:lpstr>Code Smells (again)</vt:lpstr>
      <vt:lpstr>Refactored Toward Encapsulated Domain</vt:lpstr>
      <vt:lpstr>PowerPoint Presentation</vt:lpstr>
      <vt:lpstr>Validation Scopes</vt:lpstr>
      <vt:lpstr>Request Validation</vt:lpstr>
      <vt:lpstr>Domain Validation</vt:lpstr>
      <vt:lpstr>Representations</vt:lpstr>
      <vt:lpstr>Controllers as routes</vt:lpstr>
      <vt:lpstr>Razor Pages</vt:lpstr>
      <vt:lpstr>Web APIs</vt:lpstr>
      <vt:lpstr>Cross-Cutting Concerns</vt:lpstr>
      <vt:lpstr>Pipeline Behavior (Decorator)</vt:lpstr>
      <vt:lpstr>Stackable Decorators</vt:lpstr>
      <vt:lpstr>Think: Action Filters</vt:lpstr>
      <vt:lpstr>Transactions</vt:lpstr>
      <vt:lpstr>Unit of Work</vt:lpstr>
      <vt:lpstr>Concurrency and Retries</vt:lpstr>
      <vt:lpstr>Logging</vt:lpstr>
      <vt:lpstr>Registration</vt:lpstr>
      <vt:lpstr>Architecture in slices</vt:lpstr>
      <vt:lpstr>Testing</vt:lpstr>
      <vt:lpstr>Reproduce Reality</vt:lpstr>
      <vt:lpstr>Mimicking Scoped Requests</vt:lpstr>
      <vt:lpstr>Setting Up Data</vt:lpstr>
      <vt:lpstr>Sending Requests</vt:lpstr>
      <vt:lpstr>Using static helpers</vt:lpstr>
      <vt:lpstr>Testing queries through result</vt:lpstr>
      <vt:lpstr>Setup through the front door</vt:lpstr>
      <vt:lpstr>Setup data directly when needed</vt:lpstr>
      <vt:lpstr>Test commands with roundtrips</vt:lpstr>
      <vt:lpstr>Unit and Integration Tests</vt:lpstr>
      <vt:lpstr>Key Takeaways</vt:lpstr>
      <vt:lpstr>Vertical Slice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212</cp:revision>
  <dcterms:created xsi:type="dcterms:W3CDTF">2014-12-03T11:14:03Z</dcterms:created>
  <dcterms:modified xsi:type="dcterms:W3CDTF">2024-02-21T16:07:01Z</dcterms:modified>
</cp:coreProperties>
</file>